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310" r:id="rId4"/>
    <p:sldId id="305" r:id="rId5"/>
    <p:sldId id="322" r:id="rId6"/>
    <p:sldId id="325" r:id="rId7"/>
    <p:sldId id="319" r:id="rId8"/>
    <p:sldId id="326" r:id="rId9"/>
    <p:sldId id="323" r:id="rId10"/>
    <p:sldId id="318" r:id="rId11"/>
    <p:sldId id="317" r:id="rId12"/>
    <p:sldId id="320" r:id="rId13"/>
    <p:sldId id="321" r:id="rId14"/>
    <p:sldId id="324" r:id="rId15"/>
    <p:sldId id="327" r:id="rId16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F6F9"/>
    <a:srgbClr val="33F8FB"/>
    <a:srgbClr val="326590"/>
    <a:srgbClr val="390702"/>
    <a:srgbClr val="BB4A16"/>
    <a:srgbClr val="A01B07"/>
    <a:srgbClr val="9C411C"/>
    <a:srgbClr val="EE9C51"/>
    <a:srgbClr val="B14014"/>
    <a:srgbClr val="3F0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1" autoAdjust="0"/>
    <p:restoredTop sz="82941" autoAdjust="0"/>
  </p:normalViewPr>
  <p:slideViewPr>
    <p:cSldViewPr>
      <p:cViewPr varScale="1">
        <p:scale>
          <a:sx n="75" d="100"/>
          <a:sy n="75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7AF988-88E0-4C23-8E35-69CDDAA1AD47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6CF055-4FC3-4594-8874-BB5D4E9C3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1C50F-A20E-415D-81AD-21F4365A790C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думаю что многие из вас знают что для 1С используются только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спецсборки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постресскл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Причин появления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спецсборки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1С достаточно много, одна из них - это огромная любовь 1С к временным таблицам и одновременно нелюбовь к ним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постгреса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решения этой проблемы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спесборку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был интегрирован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патч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online_analyze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который должен обязательно иметь значение параметра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online_analyze.enable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равное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конфигурационном файле.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Помните в начале презентации я говорил про ошибку в последней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спецсборке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1С.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вот. по неизвестной нам причине в ней допущена ошибка и этот параметр имеет значение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что приводит к катастрофичному снижению производительности при любой работе с временными таблицами, динамические списки, отчёты, обработки и т.д.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5ED90-DC3D-4328-AB0F-5996C35F463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7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 уж заговорили о параметрах. То давайте поподробнее остановимся на наиболее значимых из них с точки зрения производительности 1С и одновременно не нарушающих стабильность работы и сохранность данных.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Крайне негативно на быстродействие системы действует отключение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автовакуума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Автоавкуум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это очень важный элемент СУБД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постгресс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его отключение обосновано только в одном случае. А именно загрузка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базу, во всех остальных ситуациях его выключение приведёт только к нежелательным последствиям, таким как неконтролируемы рост занимаемого места базой на дисках, неадекватные планы запросов и дальнейшей эскалации проблем с базой.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же есть ещё одна настройка, которая помогает на высоких нагрузках и при этом не мешает при штатных, это перевод параметра </a:t>
            </a:r>
            <a:r>
              <a:rPr lang="en-US" sz="1200" b="1" dirty="0" err="1" smtClean="0"/>
              <a:t>update_process_title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что отключает обновление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процессов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пг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5ED90-DC3D-4328-AB0F-5996C35F463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762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Отдельно хочу обратить внимание на несколько момент подбора оборудования под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Данная БД очень прожорлива в отношении ресурсов процессора и крайне требовательна к скорости дисковой системы.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к тому же не имеет настроек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многопоточности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 выполнении запросов, один запрос – одно ядро. Соответственно к оборудованию сразу же предъявляется повышенные требования к количеству ядер и их частоты.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нам с вами повезло что развитие и распространение Твердотельных накопителей позволяет за разумные деньги собрать быструю и надёжную дисковую подсистему.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5ED90-DC3D-4328-AB0F-5996C35F463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097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вместе с тем, чтобы уменьшить требования к дисковой системе оборудования есть пара трюков: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перенос каталога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pg_stat_tmp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оперативну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память – процедура совершенно безопасна, так как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продолжит работу и при потере это каталога просто сообщив Вам об этом в логах.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второй, уже более опасный и требующий от Вас большего внимания и проработки момент: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Перенос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оперативную память. Это я рекомендую делать только если настроена потоковая репликация и её состояние постоянно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мониториться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автоматическими средствами мониторинга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Кстати об мониторинге и администрировании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5ED90-DC3D-4328-AB0F-5996C35F463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394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всё было бы хорошо, если бы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несколько моментов: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Первая очень существенная деталь, это то что на данный момент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постгрескл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умеет делать разностное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резеврное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копирование. Поэтому планирую эксплуатацию системы надо продумать схему резервного копирования с учётом этой особенности.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Вторая особенность – это то что копирование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(аналог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shiping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 SQL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возможно только в разрезе всего сервера , а не в разрезе баз данных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Третья особенность состоит в том, что многие настройки применяются только после перезапуска сервера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сожалению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имеет аналога такого инструмента как профайлер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 SQL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всю историю запросов, а также их текст для построения планов запроса приходится брать из лога сервера. Что является определенным ограничителем при решении задач по оптимизации и разбора внештатных ситуаций при работе с БД.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Первые два момента достаточно успешно решаются настройкой потоковой репликации на резервные сервера. Тогда вы сможете делать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бэкапы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резервных серверов хоть раз в минуту….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качестве же средств мониторинга рекомендую использовать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забикс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 всей его мощью и вариативностью настроек. Что возможно станет одной из тем будущих докладов, ну а у меня на этом всё.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Готов ответить на ваши вопросы в малом зале.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5ED90-DC3D-4328-AB0F-5996C35F463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526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Администрирование баз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постгрескл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имеет ряд особенностей.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Первая очень существенная деталь, это то что на данный момент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постгрескл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умеет делать разностное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резеврное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копирование. Поэтому планирую эксплуатацию системы надо продумать схему резервного копирования с учётом этой особенности.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Вторая особенность – это то что копирование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(аналог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shiping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 SQL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возможно только в разрезе всего сервера , а не в разрезе баз данных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Третья особенность состоит в том, что многие настройки применяются только после перезапуска сервера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сожалению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имеет аналога такого инструмента как профайлер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 SQL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всю историю запросов, а также их текст для построения планов запроса приходится брать из лога сервера. Что является определенным ограничителем при решении задач по оптимизации и разбора внештатных ситуаций при работе с БД.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Первые два момента достаточно успешно решаются настройкой потоковой репликации на резервные сервера. Тогда вы сможете делать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бэкапы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резервных серверов хоть раз в минуту….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качестве же средств мониторинга рекомендую использовать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забикс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 всей его мощью и вариативностью настроек. Что возможно станет одной из тем будущих докладов, ну а у меня на этом всё.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Готов ответить на ваши вопросы в малом зале.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5ED90-DC3D-4328-AB0F-5996C35F463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592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слышат что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есть, что он работает и что применяется в том числе и в огромных системах.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в мире 1С до сих пор есть опасения по поводу применения этой СУБД для работы с высоконагруженными базами.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Да, 1С это конечно не база сайта да и её любовь к использованию временных таблиц требует особого внимания при настройке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постгрескл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при этом интерес к переходу на свободно-распространяемую СУБД растёт с каждым днём, тем более что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входит в реестр ПО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импортозамещения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Закономерно, что вместе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девольвацией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рубля,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стали интересоваться и консерваторы, которые раньше использовали только платные СУБД.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при этом до сих пор в сообществе 1С сохраняется дефицит информации и прошлый имидж системы, Как трудно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долгонастраевомого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продукта не всегда стабильно работающего с платформенными механизмами 1С.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Здесь стоит отдельно сказать что Фирма 1С со своей стороны сделала огромные шаги к оптимизации работы платформы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версиях 8,3, особенно в 8,3,9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команда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постгрепро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радует постоянной актуализацией сборок новейших релизов СУБД для 1С.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всё это красиво звучит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прессрелизах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как всё на деле?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как интеграторы. Тоже давно следим за развитием этой связки ПО и накопили практический опыт, которым я и хочу поделиться.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Надеюсь что Вам это поможет определится, стоит ли сейчас переходить на использование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работе с 1С базами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5ED90-DC3D-4328-AB0F-5996C35F463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Давайте обо всё по порядку.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Одним из самых важных моментов является выбор сборки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1С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вам рекомендую использовать сборки с сайта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Постгрепро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так как на официальном сайте 1С последняя сборка опубликована летом 15 года, и кроме этого содержит критичную ошибку в конфигурационном файле, о которой расскажу чуть позже.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Следующий не мало важный момент, это выбор Операционной системы для СУБД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постгресс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Несмотря на то что изначально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постгресс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был написан для использования на системах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Линукс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мы используем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вот почему: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Переход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само по себе риск, так как система незнакомая, имеет другие принципы работы с базой и другое администрирование и мониторинг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при этом переход ещё и на другую операционную систему возводит этот риск в степень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Конечно просто установить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линукс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залить туда базу – не проблема, риски начнут проявляться когда надо будет срочно разобраться что не так с базой, где узкое место и т.д.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того сервера 1С в 99% случаев стоят на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соответственно системные администраторы и администраторы БД давно привыкли к этой ОС и знают как быстро искать необходимую информацию и реагировать на возникающие внештатные ситуации.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же по нашему опыту реальной эксплуатации и синтетическим тестам баз 1С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никакой разницы в производительности между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линукс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системах нами выявлено не было.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рекомендация касается большинства систем на базе 1С. Если же вы представитель энтузиастов 1С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линукс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-системах, то конечно вы можете развернуть всю систему на свободно-распространяемом ПО и мы будем рады, если поделитесь своим опытом с сообществом.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операционнми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системами вроде разобрались, давайте пойдём дальше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5ED90-DC3D-4328-AB0F-5996C35F463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080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Впринципе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настроек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очень много. И поначалу разобраться во всех них очень сложно, особенно учитывая небольшой опыт применения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постгреса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мире 1с.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 мы начинали с этим разбираться, то столкнулись с информационным вакуумом, поскольку по стране есть единицы людей которые могут популярно объяснить влияние тех или иных настроек на работоспособность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1С. Особенно за рамками партнёрского сообщества 1С.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выуживания информации из всех источников какие только готовы были поделиться ею мы начали эксперимент по переходу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Первой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продакшн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плащадкой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были мы сами, а это 5 баз от полностью переписанной УПП 1,3 до полностью типовой БП 3,0 с нагрузкой до 150 одновременных подключений.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ходе промышленной эксплуатации  у нас сформировался перечень настроек, на которые нужно обратить внимание и которые имеет смысл осознанно переключать в то или иное положение. Кроме этого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выяснлось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что только настроек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посгре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достаточно, нужно ещё и изменить код 1С. Хоть он и прекрасно работал 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 SQL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 этих тонкостях я расскажу чуть позднее. А сейчас хочу поделиться тем, какие проекты по переходу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нам удалось реализовать используя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полученый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опыт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5ED90-DC3D-4328-AB0F-5996C35F463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517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Первый масштабный переход мы осуществили в своём Облаке 1С, в цифрах наше облако – это 230 баз, 300+ сеансов, 1,5 Тб данных, режим работы 24/7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5ED90-DC3D-4328-AB0F-5996C35F463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097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Следующий большой проект – это перевод 1С базы Розничной торговли с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 SQL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PostgreSQL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Федереального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обувного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ритейлера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где нагрузка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составлет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40 баз, 500+ сеансов и высокие требования к отказоустойчивости и стабильности работы БД.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Ещё одним достаточно масштабным проектом был переход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Бухглалтерской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базы 1С Федерального оператора услуг почтовой доставки.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150+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пользователей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крупные проекты были реализованы с условием сохранения быстродействия баз на уровне ранее используемой СУБД. А также с требованием обеспечения отказоустойчивости на уровне транзакций.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прекрасно решается потоковой репликацией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работающей из коробки и сильно порадовавшей нас своей простотой настройки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настройки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это далеко не всё что требуется при переходе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эту СУБД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5ED90-DC3D-4328-AB0F-5996C35F463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012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переводе нетиповых решений, либо типовых решений 1С выпущенных до 2016 года, особое внимание нужно обратить на следующие вещи в коде.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Если в запросе используется соединение с виртуальной таблицей "1С:Предприятия"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СрезПоследних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то рекомендуется вынести обращение к виртуальной таблице в отдельный запрос с сохранением результатов во временной таблице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при наличии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около 300 000 записей в номенклатуре и формировании печати чеков и этикеток по всей номенклатуре без учёта остатков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 SQL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справляется с задачей за 15 секунд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PosgreSQL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этой же задачей на том же коде 1С справляется за 20 000 секунд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оптимизации кода. А именно избавления от Левого соединения со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СрезомПоследних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справляется с задачей за 6,5 секунды, так же как и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 SQL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новом коде 1С.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же - Не рекомендуется использовать ПОЛНОЕ ВНЕШНЕЕ СОЕДИНЕНИЕ при работе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PostgreSQL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Если логика работы позволяет отказаться от Полного соединения, то необходимо переписать запрос к БД.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есть желание посмотреть примеры кода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что на что изменили, то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вэлком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друзья в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инфостартовском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приложении, поделюсь.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5ED90-DC3D-4328-AB0F-5996C35F463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36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переводе нетиповых решений, либо типовых решений 1С выпущенных до 2016 года, особое внимание нужно обратить на следующие вещи в коде.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Если в запросе используется соединение с виртуальной таблицей "1С:Предприятия"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СрезПоследних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то рекомендуется вынести обращение к виртуальной таблице в отдельный запрос с сохранением результатов во временной таблице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при наличии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около 300 000 записей в номенклатуре и формировании печати чеков и этикеток по всей номенклатуре без учёта остатков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 SQL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справляется с задачей за 15 секунд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PosgreSQL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этой же задачей на том же коде 1С справляется за 20 000 секунд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оптимизации кода. А именно избавления от Левого соединения со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СрезомПоследних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справляется с задачей за 6,5 секунды, так же как и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 SQL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новом коде 1С.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же - Не рекомендуется использовать ПОЛНОЕ ВНЕШНЕЕ СОЕДИНЕНИЕ при работе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PostgreSQL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Если логика работы позволяет отказаться от Полного соединения, то необходимо переписать запрос к БД.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есть желание посмотреть примеры кода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что на что изменили, то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вэлком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друзья в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инфостартовском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приложении, поделюсь.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5ED90-DC3D-4328-AB0F-5996C35F463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513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Считаю необходимым отдельно отметить прекрасные показатели массовых типовых конфигураций при работе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таких как БП, ЗУП, УТ и УНФ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Оптимизация кода в этих и не только конфигурациях разработчиками Фирмы 1С сильно уменьшает риск при переходе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небольших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инсталяций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так как практически не требует усилий в анализе кода 1С и его исправлении.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5ED90-DC3D-4328-AB0F-5996C35F463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749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03FC0-45B5-44F9-B516-11BFCEFE1249}" type="datetime1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B238B-124C-4982-A1C5-72181D6E1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6C2BF-B6E9-4461-BB4F-D0F3C6DD985F}" type="datetime1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A641E-5FD0-4FE5-A3ED-ECF7F87CF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7C3A7-040E-4BDF-81BE-83D17A805181}" type="datetime1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EDE6A-290A-40CA-8347-2226BF4B7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CB1BE-0CAA-49B3-8662-70E4B3224DB3}" type="datetime1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388B5-DCF7-4C19-9D3B-B1C7618F6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10393-680D-49DF-8A94-5890E76632B5}" type="datetime1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157BB-D1DD-4203-8579-A4783F387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2CCF1-3D9D-48A7-A73C-D442C47469DC}" type="datetime1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DA511-D53A-4D93-B435-55A2E5518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2FF96-B617-46A6-A74F-9075200CBCE9}" type="datetime1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606DE-6BE9-4A5C-928F-5AF2EE559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CBCD3-5F63-47DB-880D-7309D7D720EB}" type="datetime1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42136-35A3-4867-85A9-10A4A8F34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961FB-2AE2-4595-860D-AD36B568399B}" type="datetime1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1DC46-8846-4725-A3B9-837B1CEF8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08607-7204-47CF-9501-B5DA3841F403}" type="datetime1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62BEA-6B7E-499F-A0BC-F7D2223D4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BDBE6-5394-4009-8211-88D289F25402}" type="datetime1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E3321-26F3-4FE2-A8DB-B8D0D7ECD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6CC934-78A4-417C-806B-161F29DD87F6}" type="datetime1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E5D398-3578-45D9-9C35-7EDAE752D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4.jpe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547664" y="2468525"/>
            <a:ext cx="7416824" cy="2664296"/>
          </a:xfrm>
        </p:spPr>
        <p:txBody>
          <a:bodyPr rtlCol="0">
            <a:noAutofit/>
            <a:scene3d>
              <a:camera prst="orthographicFront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PostgreSQL</a:t>
            </a:r>
            <a:r>
              <a:rPr lang="ru-RU" dirty="0">
                <a:latin typeface="+mn-lt"/>
              </a:rPr>
              <a:t> на </a:t>
            </a:r>
            <a:r>
              <a:rPr lang="en-US" dirty="0">
                <a:latin typeface="+mn-lt"/>
              </a:rPr>
              <a:t>Windows</a:t>
            </a:r>
            <a:r>
              <a:rPr lang="ru-RU" dirty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-реальная альтернатива </a:t>
            </a:r>
            <a:r>
              <a:rPr lang="ru-RU" dirty="0">
                <a:latin typeface="+mn-lt"/>
              </a:rPr>
              <a:t>для высоконагруженных систем на базе 1С</a:t>
            </a:r>
            <a:endParaRPr lang="ru-RU" sz="3600" b="1" kern="0" dirty="0">
              <a:solidFill>
                <a:srgbClr val="002060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229200"/>
            <a:ext cx="4752528" cy="1080120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Дорошкевич Антон</a:t>
            </a:r>
            <a:endParaRPr lang="ru-RU" sz="22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отдела информационных технологий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 «</a:t>
            </a:r>
            <a:r>
              <a:rPr lang="ru-RU" sz="2200" b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ИнфоСофт</a:t>
            </a:r>
            <a:r>
              <a:rPr lang="ru-RU" sz="22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2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971970" cy="22798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188913"/>
            <a:ext cx="8964612" cy="100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773112" y="260648"/>
            <a:ext cx="77771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Берём наждак…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9011"/>
            <a:ext cx="9144000" cy="5715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4" y="1086718"/>
            <a:ext cx="9109596" cy="6082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3895" y="1593627"/>
            <a:ext cx="9167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online_analyze.enable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= off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4660" y="1593627"/>
            <a:ext cx="9129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online_analyze.enable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= on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673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188913"/>
            <a:ext cx="8964612" cy="100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773112" y="260648"/>
            <a:ext cx="77771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Точим тесак…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" y="1052736"/>
            <a:ext cx="9137949" cy="58052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471" y="1196975"/>
            <a:ext cx="8857108" cy="56938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8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utovacuum</a:t>
            </a:r>
            <a:r>
              <a:rPr lang="ru-RU" sz="2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en-US" sz="2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</a:t>
            </a:r>
            <a:endParaRPr lang="ru-RU" sz="2800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autovacuum_max_workers</a:t>
            </a:r>
            <a:r>
              <a:rPr lang="en-US" sz="2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¼ </a:t>
            </a:r>
            <a:r>
              <a:rPr lang="ru-RU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ядер</a:t>
            </a:r>
            <a:r>
              <a:rPr 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CPU</a:t>
            </a:r>
            <a:r>
              <a:rPr lang="ru-RU" sz="2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 </a:t>
            </a:r>
            <a:r>
              <a:rPr lang="ru-RU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меньше </a:t>
            </a:r>
            <a:r>
              <a:rPr lang="ru-RU" sz="2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2800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800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online_analyze.enable</a:t>
            </a:r>
            <a:r>
              <a:rPr 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on</a:t>
            </a:r>
          </a:p>
          <a:p>
            <a:endParaRPr lang="en-US" sz="2800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fsync</a:t>
            </a:r>
            <a:r>
              <a:rPr 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en-US" sz="2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</a:t>
            </a:r>
          </a:p>
          <a:p>
            <a:r>
              <a:rPr 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synchronous_commit</a:t>
            </a:r>
            <a:r>
              <a:rPr 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en-US" sz="2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</a:t>
            </a:r>
          </a:p>
          <a:p>
            <a:endParaRPr lang="en-US" sz="2800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logging_collector</a:t>
            </a:r>
            <a:r>
              <a:rPr 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en-US" sz="2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</a:t>
            </a:r>
          </a:p>
          <a:p>
            <a:r>
              <a:rPr 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log_min_duration_statement</a:t>
            </a:r>
            <a:r>
              <a:rPr 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en-US" sz="2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10000</a:t>
            </a:r>
          </a:p>
          <a:p>
            <a:endParaRPr lang="en-US" sz="2800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update_process_title</a:t>
            </a:r>
            <a:r>
              <a:rPr 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en-US" sz="2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</a:t>
            </a:r>
          </a:p>
        </p:txBody>
      </p:sp>
    </p:spTree>
    <p:extLst>
      <p:ext uri="{BB962C8B-B14F-4D97-AF65-F5344CB8AC3E}">
        <p14:creationId xmlns:p14="http://schemas.microsoft.com/office/powerpoint/2010/main" val="361908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188913"/>
            <a:ext cx="8964612" cy="100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773112" y="260648"/>
            <a:ext cx="77771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Готовим верстак…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2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789"/>
            <a:ext cx="9144000" cy="57802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388" y="188913"/>
            <a:ext cx="8964612" cy="100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773112" y="260648"/>
            <a:ext cx="77771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без магии никак…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388" y="2564904"/>
            <a:ext cx="6223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4EF6F9"/>
                </a:solidFill>
                <a:latin typeface="Algerian" panose="04020705040A02060702" pitchFamily="82" charset="0"/>
              </a:rPr>
              <a:t>stats_temp_directory</a:t>
            </a:r>
            <a:endParaRPr lang="ru-RU" sz="4000" b="1" dirty="0">
              <a:solidFill>
                <a:srgbClr val="4EF6F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1638" y="4286776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4EF6F9"/>
                </a:solidFill>
                <a:latin typeface="Algerian" panose="04020705040A02060702" pitchFamily="82" charset="0"/>
              </a:rPr>
              <a:t>WAL</a:t>
            </a:r>
            <a:endParaRPr lang="ru-RU" sz="4000" b="1" dirty="0">
              <a:solidFill>
                <a:srgbClr val="4EF6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5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188913"/>
            <a:ext cx="8964612" cy="100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08720"/>
            <a:ext cx="5635320" cy="5678255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3418" y="188913"/>
            <a:ext cx="77771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Баги </a:t>
            </a:r>
            <a:r>
              <a:rPr 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Фичи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563888" y="476672"/>
            <a:ext cx="9361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28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188913"/>
            <a:ext cx="8964612" cy="100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773112" y="260648"/>
            <a:ext cx="77771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Мониторь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властвуй!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4564"/>
            <a:ext cx="9144000" cy="58052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41313"/>
            <a:ext cx="9144001" cy="213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9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59563" y="6492875"/>
            <a:ext cx="2133600" cy="365125"/>
          </a:xfrm>
        </p:spPr>
        <p:txBody>
          <a:bodyPr/>
          <a:lstStyle/>
          <a:p>
            <a:pPr>
              <a:defRPr/>
            </a:pPr>
            <a:fld id="{16E2187F-0A32-4004-9511-4C8DCBD27769}" type="slidenum">
              <a:rPr lang="ru-RU" sz="1400"/>
              <a:pPr>
                <a:defRPr/>
              </a:pPr>
              <a:t>2</a:t>
            </a:fld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388" y="188913"/>
            <a:ext cx="8964612" cy="100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683418" y="188913"/>
            <a:ext cx="77771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сейчас?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80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188913"/>
            <a:ext cx="8964612" cy="100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199" y="1124744"/>
            <a:ext cx="8229600" cy="5040560"/>
          </a:xfrm>
        </p:spPr>
        <p:txBody>
          <a:bodyPr/>
          <a:lstStyle/>
          <a:p>
            <a:endParaRPr lang="ru-RU" sz="2000" dirty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007" y="1524546"/>
            <a:ext cx="4714875" cy="39338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3" y="2231479"/>
            <a:ext cx="4372585" cy="1790950"/>
          </a:xfrm>
          <a:prstGeom prst="rect">
            <a:avLst/>
          </a:prstGeom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83418" y="188913"/>
            <a:ext cx="77771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Twix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Twix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36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188913"/>
            <a:ext cx="8964612" cy="100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773112" y="260648"/>
            <a:ext cx="77771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опыт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5"/>
            <a:ext cx="9144000" cy="580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4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188913"/>
            <a:ext cx="8964612" cy="100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773112" y="260648"/>
            <a:ext cx="77771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Белогривые лошадки…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8253767" cy="54726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85" y="1268710"/>
            <a:ext cx="1574770" cy="161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9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188913"/>
            <a:ext cx="8964612" cy="100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773112" y="260648"/>
            <a:ext cx="77771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Сапоги-скороходы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572" y="1021011"/>
            <a:ext cx="2287775" cy="52292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038027"/>
            <a:ext cx="6589116" cy="527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0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188913"/>
            <a:ext cx="8964612" cy="100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773112" y="260648"/>
            <a:ext cx="77771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угодить Слонику?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188913"/>
            <a:ext cx="8964612" cy="100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773112" y="260648"/>
            <a:ext cx="77771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так!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1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188913"/>
            <a:ext cx="8964612" cy="100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773112" y="260648"/>
            <a:ext cx="77771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Быстро, дёшево, легко!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2737"/>
            <a:ext cx="4499992" cy="29523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1044153"/>
            <a:ext cx="4644009" cy="29609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91" y="2283104"/>
            <a:ext cx="5371004" cy="2904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5"/>
            <a:ext cx="4499990" cy="28529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05065"/>
            <a:ext cx="4644008" cy="28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2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13945</TotalTime>
  <Words>2023</Words>
  <Application>Microsoft Office PowerPoint</Application>
  <PresentationFormat>Экран (4:3)</PresentationFormat>
  <Paragraphs>147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Algerian</vt:lpstr>
      <vt:lpstr>Arial</vt:lpstr>
      <vt:lpstr>Calibri</vt:lpstr>
      <vt:lpstr>Tahoma</vt:lpstr>
      <vt:lpstr>Тема Office</vt:lpstr>
      <vt:lpstr>PostgreSQL на Windows -реальная альтернатива для высоконагруженных систем на базе 1С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Открытие большого семинара</dc:title>
  <dc:creator>k.gulyaeva</dc:creator>
  <cp:lastModifiedBy>Дорошкевич Антон</cp:lastModifiedBy>
  <cp:revision>663</cp:revision>
  <dcterms:created xsi:type="dcterms:W3CDTF">2014-03-03T09:35:18Z</dcterms:created>
  <dcterms:modified xsi:type="dcterms:W3CDTF">2016-10-21T09:56:38Z</dcterms:modified>
</cp:coreProperties>
</file>